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 sz="4400" b="1">
                <a:solidFill>
                  <a:srgbClr val="003366"/>
                </a:solidFill>
              </a:defRPr>
            </a:pPr>
            <a:r>
              <a:t>Walmart Cost of Equity Capital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Financial Analysis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>
                <a:solidFill>
                  <a:srgbClr val="003366"/>
                </a:solidFill>
              </a:defRPr>
            </a:pPr>
            <a:r>
              <a:t>Walmart Excess Return vs. Market Excess Return</a:t>
            </a:r>
          </a:p>
        </p:txBody>
      </p:sp>
      <p:pic>
        <p:nvPicPr>
          <p:cNvPr id="3" name="Picture 2" descr="walmart_beta_plot_updat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7315200" cy="45765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>
                <a:solidFill>
                  <a:srgbClr val="003366"/>
                </a:solidFill>
              </a:defRPr>
            </a:pPr>
            <a:r>
              <a:t>Cost of Equity Capital Calculation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3657600"/>
              </a:tblGrid>
              <a:tr h="731520">
                <a:tc>
                  <a:txBody>
                    <a:bodyPr/>
                    <a:lstStyle/>
                    <a:p>
                      <a:pPr algn="ctr">
                        <a:defRPr b="1" sz="1400">
                          <a:solidFill>
                            <a:srgbClr val="FFFFFF"/>
                          </a:solidFill>
                        </a:defRPr>
                      </a:pPr>
                      <a:r>
                        <a:t>Component</a:t>
                      </a:r>
                    </a:p>
                  </a:txBody>
                  <a:tcP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 sz="1400">
                          <a:solidFill>
                            <a:srgbClr val="FFFFFF"/>
                          </a:solidFill>
                        </a:defRPr>
                      </a:pPr>
                      <a:r>
                        <a:t>Value</a:t>
                      </a:r>
                    </a:p>
                  </a:txBody>
                  <a:tcP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1" sz="1400">
                          <a:solidFill>
                            <a:srgbClr val="FFFFFF"/>
                          </a:solidFill>
                        </a:defRPr>
                      </a:pPr>
                      <a:r>
                        <a:t>Description</a:t>
                      </a:r>
                    </a:p>
                  </a:txBody>
                  <a:tcPr>
                    <a:solidFill>
                      <a:srgbClr val="003366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Risk-Free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/>
                      </a:pPr>
                      <a:r>
                        <a:t>0.0422 (4.22%)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Current 3-month T-bill rate</a:t>
                      </a: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Beta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/>
                      </a:pPr>
                      <a:r>
                        <a:t>0.5017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Regression coefficient of WMT-RF on Mkt-RF</a:t>
                      </a: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Market Risk Premium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/>
                      </a:pPr>
                      <a:r>
                        <a:t>0.0851 (8.51%)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Annualized historical mean of Mkt-RF since 1927</a:t>
                      </a: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Cost of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200"/>
                      </a:pPr>
                      <a:r>
                        <a:t>0.0849 (8.49%)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Risk-Free Rate + Beta × Market Risk Premium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